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6" r:id="rId4"/>
    <p:sldId id="261" r:id="rId5"/>
    <p:sldId id="259" r:id="rId6"/>
    <p:sldId id="264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>
        <p:scale>
          <a:sx n="52" d="100"/>
          <a:sy n="52" d="100"/>
        </p:scale>
        <p:origin x="1368" y="8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KMluumuOmc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0284" y="415636"/>
            <a:ext cx="7974676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winkl Cursive Looped" panose="02000000000000000000" pitchFamily="2" charset="0"/>
              </a:rPr>
              <a:t>Let’s Recap!  Count on in your heads to find the answers- write them on your whiteboard.</a:t>
            </a: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endParaRPr lang="en-GB" sz="2800" dirty="0" smtClean="0">
              <a:latin typeface="Twinkl Cursive Looped" panose="02000000000000000000" pitchFamily="2" charset="0"/>
            </a:endParaRPr>
          </a:p>
          <a:p>
            <a:r>
              <a:rPr lang="en-GB" sz="2800" dirty="0" smtClean="0">
                <a:latin typeface="Twinkl Cursive Looped" panose="02000000000000000000" pitchFamily="2" charset="0"/>
              </a:rPr>
              <a:t>56 + 3 =               164 + 3 =</a:t>
            </a: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r>
              <a:rPr lang="en-GB" sz="2800" dirty="0" smtClean="0">
                <a:latin typeface="Twinkl Cursive Looped" panose="02000000000000000000" pitchFamily="2" charset="0"/>
              </a:rPr>
              <a:t>72 + 5 =               282 + 6 =</a:t>
            </a: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r>
              <a:rPr lang="en-GB" sz="2800" dirty="0" smtClean="0">
                <a:latin typeface="Twinkl Cursive Looped" panose="02000000000000000000" pitchFamily="2" charset="0"/>
              </a:rPr>
              <a:t>42 + 4 =               313 + 4 =</a:t>
            </a: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r>
              <a:rPr lang="en-GB" sz="2800" dirty="0" smtClean="0">
                <a:latin typeface="Twinkl Cursive Looped" panose="02000000000000000000" pitchFamily="2" charset="0"/>
              </a:rPr>
              <a:t>86 + 5 =               575 + 8 =</a:t>
            </a: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r>
              <a:rPr lang="en-GB" sz="2800" dirty="0" smtClean="0">
                <a:latin typeface="Twinkl Cursive Looped" panose="02000000000000000000" pitchFamily="2" charset="0"/>
              </a:rPr>
              <a:t>63 + 9 =               427 + 5 =</a:t>
            </a: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endParaRPr lang="en-GB" sz="2800" dirty="0" smtClean="0">
              <a:latin typeface="Twinkl Cursive Looped" panose="02000000000000000000" pitchFamily="2" charset="0"/>
            </a:endParaRP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endParaRPr lang="en-GB" sz="2800" dirty="0" smtClean="0">
              <a:latin typeface="Twinkl Cursive Looped" panose="02000000000000000000" pitchFamily="2" charset="0"/>
            </a:endParaRP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861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3563" y="418560"/>
            <a:ext cx="812984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Twinkl Cursive Looped" panose="02000000000000000000" pitchFamily="2" charset="0"/>
              </a:rPr>
              <a:t>Let’s Recap!  Count on in your heads to find the answers- write them on your whiteboard.</a:t>
            </a: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r>
              <a:rPr lang="en-GB" sz="2800" dirty="0">
                <a:latin typeface="Twinkl Cursive Looped" panose="02000000000000000000" pitchFamily="2" charset="0"/>
              </a:rPr>
              <a:t>56 + 3 =  </a:t>
            </a:r>
            <a:r>
              <a:rPr lang="en-GB" sz="2800" dirty="0" smtClean="0">
                <a:solidFill>
                  <a:srgbClr val="0070C0"/>
                </a:solidFill>
                <a:latin typeface="Twinkl Cursive Looped" panose="02000000000000000000" pitchFamily="2" charset="0"/>
              </a:rPr>
              <a:t>59 </a:t>
            </a:r>
            <a:r>
              <a:rPr lang="en-GB" sz="2800" dirty="0" smtClean="0">
                <a:latin typeface="Twinkl Cursive Looped" panose="02000000000000000000" pitchFamily="2" charset="0"/>
              </a:rPr>
              <a:t>            </a:t>
            </a:r>
            <a:r>
              <a:rPr lang="en-GB" sz="2800" dirty="0">
                <a:latin typeface="Twinkl Cursive Looped" panose="02000000000000000000" pitchFamily="2" charset="0"/>
              </a:rPr>
              <a:t>164 + 3 </a:t>
            </a:r>
            <a:r>
              <a:rPr lang="en-GB" sz="2800" dirty="0" smtClean="0">
                <a:latin typeface="Twinkl Cursive Looped" panose="02000000000000000000" pitchFamily="2" charset="0"/>
              </a:rPr>
              <a:t>= </a:t>
            </a:r>
            <a:r>
              <a:rPr lang="en-GB" sz="2800" dirty="0" smtClean="0">
                <a:solidFill>
                  <a:srgbClr val="0070C0"/>
                </a:solidFill>
                <a:latin typeface="Twinkl Cursive Looped" panose="02000000000000000000" pitchFamily="2" charset="0"/>
              </a:rPr>
              <a:t>167</a:t>
            </a:r>
            <a:endParaRPr lang="en-GB" sz="2800" dirty="0">
              <a:solidFill>
                <a:srgbClr val="0070C0"/>
              </a:solidFill>
              <a:latin typeface="Twinkl Cursive Looped" panose="02000000000000000000" pitchFamily="2" charset="0"/>
            </a:endParaRP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r>
              <a:rPr lang="en-GB" sz="2800" dirty="0">
                <a:latin typeface="Twinkl Cursive Looped" panose="02000000000000000000" pitchFamily="2" charset="0"/>
              </a:rPr>
              <a:t>72 + 5 = </a:t>
            </a:r>
            <a:r>
              <a:rPr lang="en-GB" sz="2800" dirty="0" smtClean="0">
                <a:latin typeface="Twinkl Cursive Looped" panose="02000000000000000000" pitchFamily="2" charset="0"/>
              </a:rPr>
              <a:t> </a:t>
            </a:r>
            <a:r>
              <a:rPr lang="en-GB" sz="2800" dirty="0" smtClean="0">
                <a:solidFill>
                  <a:srgbClr val="0070C0"/>
                </a:solidFill>
                <a:latin typeface="Twinkl Cursive Looped" panose="02000000000000000000" pitchFamily="2" charset="0"/>
              </a:rPr>
              <a:t>77 </a:t>
            </a:r>
            <a:r>
              <a:rPr lang="en-GB" sz="2800" dirty="0" smtClean="0">
                <a:latin typeface="Twinkl Cursive Looped" panose="02000000000000000000" pitchFamily="2" charset="0"/>
              </a:rPr>
              <a:t>             </a:t>
            </a:r>
            <a:r>
              <a:rPr lang="en-GB" sz="2800" dirty="0">
                <a:latin typeface="Twinkl Cursive Looped" panose="02000000000000000000" pitchFamily="2" charset="0"/>
              </a:rPr>
              <a:t>282 + 6 </a:t>
            </a:r>
            <a:r>
              <a:rPr lang="en-GB" sz="2800" dirty="0" smtClean="0">
                <a:latin typeface="Twinkl Cursive Looped" panose="02000000000000000000" pitchFamily="2" charset="0"/>
              </a:rPr>
              <a:t>= </a:t>
            </a:r>
            <a:r>
              <a:rPr lang="en-GB" sz="2800" dirty="0" smtClean="0">
                <a:solidFill>
                  <a:srgbClr val="0070C0"/>
                </a:solidFill>
                <a:latin typeface="Twinkl Cursive Looped" panose="02000000000000000000" pitchFamily="2" charset="0"/>
              </a:rPr>
              <a:t>288</a:t>
            </a:r>
            <a:endParaRPr lang="en-GB" sz="2800" dirty="0">
              <a:solidFill>
                <a:srgbClr val="0070C0"/>
              </a:solidFill>
              <a:latin typeface="Twinkl Cursive Looped" panose="02000000000000000000" pitchFamily="2" charset="0"/>
            </a:endParaRP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r>
              <a:rPr lang="en-GB" sz="2800" dirty="0">
                <a:latin typeface="Twinkl Cursive Looped" panose="02000000000000000000" pitchFamily="2" charset="0"/>
              </a:rPr>
              <a:t>42 + 4 = </a:t>
            </a:r>
            <a:r>
              <a:rPr lang="en-GB" sz="2800" dirty="0" smtClean="0">
                <a:solidFill>
                  <a:srgbClr val="0070C0"/>
                </a:solidFill>
                <a:latin typeface="Twinkl Cursive Looped" panose="02000000000000000000" pitchFamily="2" charset="0"/>
              </a:rPr>
              <a:t>46 </a:t>
            </a:r>
            <a:r>
              <a:rPr lang="en-GB" sz="2800" dirty="0" smtClean="0">
                <a:latin typeface="Twinkl Cursive Looped" panose="02000000000000000000" pitchFamily="2" charset="0"/>
              </a:rPr>
              <a:t>             </a:t>
            </a:r>
            <a:r>
              <a:rPr lang="en-GB" sz="2800" dirty="0">
                <a:latin typeface="Twinkl Cursive Looped" panose="02000000000000000000" pitchFamily="2" charset="0"/>
              </a:rPr>
              <a:t>313 + 4 </a:t>
            </a:r>
            <a:r>
              <a:rPr lang="en-GB" sz="2800" dirty="0" smtClean="0">
                <a:latin typeface="Twinkl Cursive Looped" panose="02000000000000000000" pitchFamily="2" charset="0"/>
              </a:rPr>
              <a:t>= </a:t>
            </a:r>
            <a:r>
              <a:rPr lang="en-GB" sz="2800" dirty="0" smtClean="0">
                <a:solidFill>
                  <a:srgbClr val="0070C0"/>
                </a:solidFill>
                <a:latin typeface="Twinkl Cursive Looped" panose="02000000000000000000" pitchFamily="2" charset="0"/>
              </a:rPr>
              <a:t>317</a:t>
            </a:r>
            <a:endParaRPr lang="en-GB" sz="2800" dirty="0">
              <a:solidFill>
                <a:srgbClr val="0070C0"/>
              </a:solidFill>
              <a:latin typeface="Twinkl Cursive Looped" panose="02000000000000000000" pitchFamily="2" charset="0"/>
            </a:endParaRP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r>
              <a:rPr lang="en-GB" sz="2800" dirty="0">
                <a:latin typeface="Twinkl Cursive Looped" panose="02000000000000000000" pitchFamily="2" charset="0"/>
              </a:rPr>
              <a:t>86 + 5 =  </a:t>
            </a:r>
            <a:r>
              <a:rPr lang="en-GB" sz="2800" dirty="0" smtClean="0">
                <a:solidFill>
                  <a:srgbClr val="0070C0"/>
                </a:solidFill>
                <a:latin typeface="Twinkl Cursive Looped" panose="02000000000000000000" pitchFamily="2" charset="0"/>
              </a:rPr>
              <a:t>91   </a:t>
            </a:r>
            <a:r>
              <a:rPr lang="en-GB" sz="2800" dirty="0" smtClean="0">
                <a:latin typeface="Twinkl Cursive Looped" panose="02000000000000000000" pitchFamily="2" charset="0"/>
              </a:rPr>
              <a:t>          </a:t>
            </a:r>
            <a:r>
              <a:rPr lang="en-GB" sz="2800" dirty="0">
                <a:latin typeface="Twinkl Cursive Looped" panose="02000000000000000000" pitchFamily="2" charset="0"/>
              </a:rPr>
              <a:t>575 + 8 </a:t>
            </a:r>
            <a:r>
              <a:rPr lang="en-GB" sz="2800" dirty="0" smtClean="0">
                <a:latin typeface="Twinkl Cursive Looped" panose="02000000000000000000" pitchFamily="2" charset="0"/>
              </a:rPr>
              <a:t>= </a:t>
            </a:r>
            <a:r>
              <a:rPr lang="en-GB" sz="2800" dirty="0" smtClean="0">
                <a:solidFill>
                  <a:srgbClr val="0070C0"/>
                </a:solidFill>
                <a:latin typeface="Twinkl Cursive Looped" panose="02000000000000000000" pitchFamily="2" charset="0"/>
              </a:rPr>
              <a:t>583</a:t>
            </a:r>
            <a:endParaRPr lang="en-GB" sz="2800" dirty="0">
              <a:solidFill>
                <a:srgbClr val="0070C0"/>
              </a:solidFill>
              <a:latin typeface="Twinkl Cursive Looped" panose="02000000000000000000" pitchFamily="2" charset="0"/>
            </a:endParaRP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r>
              <a:rPr lang="en-GB" sz="2800" dirty="0">
                <a:latin typeface="Twinkl Cursive Looped" panose="02000000000000000000" pitchFamily="2" charset="0"/>
              </a:rPr>
              <a:t>63 + 9 = </a:t>
            </a:r>
            <a:r>
              <a:rPr lang="en-GB" sz="2800" dirty="0">
                <a:solidFill>
                  <a:srgbClr val="0070C0"/>
                </a:solidFill>
                <a:latin typeface="Twinkl Cursive Looped" panose="02000000000000000000" pitchFamily="2" charset="0"/>
              </a:rPr>
              <a:t> </a:t>
            </a:r>
            <a:r>
              <a:rPr lang="en-GB" sz="2800" dirty="0" smtClean="0">
                <a:solidFill>
                  <a:srgbClr val="0070C0"/>
                </a:solidFill>
                <a:latin typeface="Twinkl Cursive Looped" panose="02000000000000000000" pitchFamily="2" charset="0"/>
              </a:rPr>
              <a:t>72             </a:t>
            </a:r>
            <a:r>
              <a:rPr lang="en-GB" sz="2800" dirty="0">
                <a:latin typeface="Twinkl Cursive Looped" panose="02000000000000000000" pitchFamily="2" charset="0"/>
              </a:rPr>
              <a:t>427 + 5 </a:t>
            </a:r>
            <a:r>
              <a:rPr lang="en-GB" sz="2800" dirty="0" smtClean="0">
                <a:latin typeface="Twinkl Cursive Looped" panose="02000000000000000000" pitchFamily="2" charset="0"/>
              </a:rPr>
              <a:t>= </a:t>
            </a:r>
            <a:r>
              <a:rPr lang="en-GB" sz="2800" dirty="0" smtClean="0">
                <a:solidFill>
                  <a:srgbClr val="0070C0"/>
                </a:solidFill>
                <a:latin typeface="Twinkl Cursive Looped" panose="02000000000000000000" pitchFamily="2" charset="0"/>
              </a:rPr>
              <a:t>432</a:t>
            </a:r>
            <a:endParaRPr lang="en-GB" sz="2800" dirty="0">
              <a:solidFill>
                <a:srgbClr val="0070C0"/>
              </a:solidFill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287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628" y="1810173"/>
            <a:ext cx="10789919" cy="2433474"/>
          </a:xfrm>
        </p:spPr>
        <p:txBody>
          <a:bodyPr/>
          <a:lstStyle/>
          <a:p>
            <a:pPr algn="l"/>
            <a:r>
              <a:rPr lang="en-GB" sz="4800" u="sng" dirty="0" smtClean="0">
                <a:solidFill>
                  <a:schemeClr val="tx1"/>
                </a:solidFill>
                <a:latin typeface="Twinkl Cursive Looped" panose="02000000000000000000" pitchFamily="2" charset="0"/>
              </a:rPr>
              <a:t>11.11.20</a:t>
            </a:r>
            <a:br>
              <a:rPr lang="en-GB" sz="4800" u="sng" dirty="0" smtClean="0">
                <a:solidFill>
                  <a:schemeClr val="tx1"/>
                </a:solidFill>
                <a:latin typeface="Twinkl Cursive Looped" panose="02000000000000000000" pitchFamily="2" charset="0"/>
              </a:rPr>
            </a:br>
            <a:r>
              <a:rPr lang="en-GB" sz="4800" u="sng" dirty="0" smtClean="0">
                <a:solidFill>
                  <a:schemeClr val="tx1"/>
                </a:solidFill>
                <a:latin typeface="Twinkl Cursive Looped" panose="02000000000000000000" pitchFamily="2" charset="0"/>
              </a:rPr>
              <a:t>L.G. To subtract a 3-digit number from a 3-digit number- no exchange</a:t>
            </a:r>
            <a:endParaRPr lang="en-GB" sz="4800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065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47" y="1095154"/>
            <a:ext cx="9709376" cy="15427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9450" y="3128554"/>
            <a:ext cx="98689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  <a:latin typeface="Twinkl Cursive Looped" panose="02000000000000000000" pitchFamily="2" charset="0"/>
              </a:rPr>
              <a:t>What type of calculation do we need to do here to find the answer?</a:t>
            </a:r>
          </a:p>
          <a:p>
            <a:endParaRPr lang="en-GB" sz="2400" dirty="0">
              <a:solidFill>
                <a:srgbClr val="0070C0"/>
              </a:solidFill>
              <a:latin typeface="Twinkl Cursive Looped" panose="02000000000000000000" pitchFamily="2" charset="0"/>
            </a:endParaRPr>
          </a:p>
          <a:p>
            <a:r>
              <a:rPr lang="en-GB" sz="2400" dirty="0" smtClean="0">
                <a:solidFill>
                  <a:srgbClr val="0070C0"/>
                </a:solidFill>
                <a:latin typeface="Twinkl Cursive Looped" panose="02000000000000000000" pitchFamily="2" charset="0"/>
              </a:rPr>
              <a:t>Discuss and see if any children can have a go at working out the answer on their whiteboards.</a:t>
            </a:r>
          </a:p>
          <a:p>
            <a:endParaRPr lang="en-GB" sz="2400" dirty="0">
              <a:solidFill>
                <a:srgbClr val="0070C0"/>
              </a:solidFill>
              <a:latin typeface="Twinkl Cursive Looped" panose="02000000000000000000" pitchFamily="2" charset="0"/>
            </a:endParaRPr>
          </a:p>
          <a:p>
            <a:r>
              <a:rPr lang="en-GB" sz="2400" dirty="0" smtClean="0">
                <a:solidFill>
                  <a:srgbClr val="0070C0"/>
                </a:solidFill>
                <a:latin typeface="Twinkl Cursive Looped" panose="02000000000000000000" pitchFamily="2" charset="0"/>
              </a:rPr>
              <a:t>Discuss the different methods used.</a:t>
            </a:r>
          </a:p>
        </p:txBody>
      </p:sp>
    </p:spTree>
    <p:extLst>
      <p:ext uri="{BB962C8B-B14F-4D97-AF65-F5344CB8AC3E}">
        <p14:creationId xmlns:p14="http://schemas.microsoft.com/office/powerpoint/2010/main" val="1025419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663" y="1195251"/>
            <a:ext cx="106070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Twinkl Cursive Looped" panose="02000000000000000000" pitchFamily="2" charset="0"/>
              </a:rPr>
              <a:t>Today we are going to be subtracting two 3-digit numbers where there is no exchange.</a:t>
            </a:r>
          </a:p>
          <a:p>
            <a:endParaRPr lang="en-GB" sz="3600" dirty="0">
              <a:latin typeface="Twinkl Cursive Looped" panose="02000000000000000000" pitchFamily="2" charset="0"/>
            </a:endParaRPr>
          </a:p>
          <a:p>
            <a:r>
              <a:rPr lang="en-GB" sz="3600" dirty="0" smtClean="0">
                <a:latin typeface="Twinkl Cursive Looped" panose="02000000000000000000" pitchFamily="2" charset="0"/>
              </a:rPr>
              <a:t>Watch the following video up to 2mins 20secs:</a:t>
            </a:r>
          </a:p>
          <a:p>
            <a:endParaRPr lang="en-GB" sz="3600" dirty="0">
              <a:latin typeface="Twinkl Cursive Looped" panose="02000000000000000000" pitchFamily="2" charset="0"/>
            </a:endParaRPr>
          </a:p>
          <a:p>
            <a:r>
              <a:rPr lang="en-GB" sz="3600" u="sng" dirty="0">
                <a:latin typeface="Twinkl Cursive Looped" panose="02000000000000000000" pitchFamily="2" charset="0"/>
                <a:hlinkClick r:id="rId2"/>
              </a:rPr>
              <a:t>https://www.youtube.com/watch?v=mKMluumuOmc</a:t>
            </a:r>
            <a:r>
              <a:rPr lang="en-GB" sz="3600" dirty="0">
                <a:latin typeface="Twinkl Cursive Looped" panose="02000000000000000000" pitchFamily="2" charset="0"/>
              </a:rPr>
              <a:t> </a:t>
            </a:r>
            <a:r>
              <a:rPr lang="en-GB" sz="3600" dirty="0" smtClean="0">
                <a:latin typeface="Twinkl Cursive Looped" panose="02000000000000000000" pitchFamily="2" charset="0"/>
              </a:rPr>
              <a:t>  </a:t>
            </a:r>
            <a:endParaRPr lang="en-GB" sz="3600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485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127" y="3475378"/>
            <a:ext cx="5056043" cy="265352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4987" y="603656"/>
            <a:ext cx="6096001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dirty="0">
                <a:latin typeface="Twinkl Cursive Looped" panose="02000000000000000000" pitchFamily="2" charset="0"/>
              </a:rPr>
              <a:t>Here is an example of how to do your working out:</a:t>
            </a:r>
          </a:p>
          <a:p>
            <a:endParaRPr lang="en-GB" sz="3200" dirty="0">
              <a:latin typeface="Twinkl Cursive Looped" panose="02000000000000000000" pitchFamily="2" charset="0"/>
            </a:endParaRPr>
          </a:p>
          <a:p>
            <a:r>
              <a:rPr lang="en-GB" sz="3200" dirty="0" smtClean="0">
                <a:latin typeface="Twinkl Cursive Looped" panose="02000000000000000000" pitchFamily="2" charset="0"/>
              </a:rPr>
              <a:t>                       </a:t>
            </a:r>
            <a:r>
              <a:rPr lang="en-GB" sz="4000" b="1" dirty="0" smtClean="0">
                <a:solidFill>
                  <a:srgbClr val="0070C0"/>
                </a:solidFill>
                <a:latin typeface="Twinkl Cursive Looped" panose="02000000000000000000" pitchFamily="2" charset="0"/>
              </a:rPr>
              <a:t>475 </a:t>
            </a:r>
            <a:r>
              <a:rPr lang="en-GB" sz="4000" b="1" dirty="0">
                <a:solidFill>
                  <a:srgbClr val="0070C0"/>
                </a:solidFill>
                <a:latin typeface="Twinkl Cursive Looped" panose="02000000000000000000" pitchFamily="2" charset="0"/>
              </a:rPr>
              <a:t>– 253 =</a:t>
            </a:r>
            <a:endParaRPr lang="en-GB" sz="4000" b="1" dirty="0">
              <a:solidFill>
                <a:srgbClr val="0070C0"/>
              </a:solidFill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277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812" y="651509"/>
            <a:ext cx="7966982" cy="474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55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382" y="529046"/>
            <a:ext cx="7027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Have a go at completing these in your book: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327" y="1253490"/>
            <a:ext cx="7621105" cy="492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871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64" y="681612"/>
            <a:ext cx="8717435" cy="55806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8145" y="258618"/>
            <a:ext cx="4793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winkl Cursive Looped" panose="02000000000000000000" pitchFamily="2" charset="0"/>
              </a:rPr>
              <a:t>Check your answers:</a:t>
            </a:r>
            <a:endParaRPr lang="en-GB" sz="2400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129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226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Twinkl Cursive Looped</vt:lpstr>
      <vt:lpstr>Wingdings 3</vt:lpstr>
      <vt:lpstr>Facet</vt:lpstr>
      <vt:lpstr>PowerPoint Presentation</vt:lpstr>
      <vt:lpstr>PowerPoint Presentation</vt:lpstr>
      <vt:lpstr>11.11.20 L.G. To subtract a 3-digit number from a 3-digit number- no exchange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Hawes Side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Moville</dc:creator>
  <cp:lastModifiedBy>Caroline Moville</cp:lastModifiedBy>
  <cp:revision>5</cp:revision>
  <dcterms:created xsi:type="dcterms:W3CDTF">2020-11-04T20:22:17Z</dcterms:created>
  <dcterms:modified xsi:type="dcterms:W3CDTF">2020-11-04T21:03:50Z</dcterms:modified>
</cp:coreProperties>
</file>